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sldIdLst>
    <p:sldId id="299" r:id="rId5"/>
    <p:sldId id="300" r:id="rId6"/>
    <p:sldId id="350" r:id="rId7"/>
    <p:sldId id="317" r:id="rId8"/>
    <p:sldId id="321" r:id="rId9"/>
    <p:sldId id="310" r:id="rId10"/>
    <p:sldId id="320" r:id="rId11"/>
    <p:sldId id="322" r:id="rId12"/>
    <p:sldId id="337" r:id="rId13"/>
    <p:sldId id="338" r:id="rId14"/>
    <p:sldId id="311" r:id="rId15"/>
    <p:sldId id="318" r:id="rId16"/>
    <p:sldId id="351" r:id="rId17"/>
    <p:sldId id="319" r:id="rId18"/>
    <p:sldId id="353" r:id="rId19"/>
    <p:sldId id="329" r:id="rId20"/>
    <p:sldId id="330" r:id="rId21"/>
    <p:sldId id="315" r:id="rId22"/>
    <p:sldId id="332" r:id="rId23"/>
    <p:sldId id="333" r:id="rId24"/>
    <p:sldId id="334" r:id="rId25"/>
    <p:sldId id="335" r:id="rId26"/>
    <p:sldId id="336" r:id="rId27"/>
    <p:sldId id="323" r:id="rId28"/>
    <p:sldId id="324" r:id="rId29"/>
    <p:sldId id="326" r:id="rId30"/>
    <p:sldId id="339" r:id="rId31"/>
    <p:sldId id="340" r:id="rId32"/>
    <p:sldId id="341" r:id="rId33"/>
    <p:sldId id="342" r:id="rId34"/>
    <p:sldId id="343" r:id="rId35"/>
    <p:sldId id="344" r:id="rId36"/>
    <p:sldId id="325" r:id="rId37"/>
    <p:sldId id="345" r:id="rId38"/>
    <p:sldId id="346" r:id="rId39"/>
    <p:sldId id="347" r:id="rId40"/>
    <p:sldId id="348" r:id="rId41"/>
    <p:sldId id="302" r:id="rId42"/>
    <p:sldId id="327" r:id="rId43"/>
    <p:sldId id="328" r:id="rId44"/>
    <p:sldId id="349" r:id="rId45"/>
    <p:sldId id="303" r:id="rId46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700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609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7033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604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3141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4951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643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74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0982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35550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6777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85AF-4AC3-476C-B73A-A0CDAA8DABFA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A47A3-0D59-4EC0-855E-0418E434C06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21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5.pn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031534" y="512788"/>
            <a:ext cx="3779912" cy="1152128"/>
          </a:xfrm>
          <a:prstGeom prst="rect">
            <a:avLst/>
          </a:prstGeom>
          <a:solidFill>
            <a:schemeClr val="tx1">
              <a:alpha val="69020"/>
            </a:schemeClr>
          </a:solidFill>
        </p:spPr>
        <p:txBody>
          <a:bodyPr vert="horz" lIns="91440" tIns="45720" rIns="91440" bIns="45720" rtlCol="1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Unit 8</a:t>
            </a:r>
            <a:endParaRPr lang="ar-KW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87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8" y="169038"/>
            <a:ext cx="11873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3. Fill in the following organizer with your notes, then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write your report in your notebook.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179"/>
          <a:stretch/>
        </p:blipFill>
        <p:spPr>
          <a:xfrm>
            <a:off x="337408" y="2244437"/>
            <a:ext cx="11558745" cy="450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3" y="817068"/>
            <a:ext cx="1801091" cy="13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7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ÙØªÙØ¬Ø© Ø¨Ø­Ø« Ø§ÙØµÙØ± Ø¹Ù âªauto voice translating in the future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219" y="235527"/>
            <a:ext cx="7370618" cy="923330"/>
          </a:xfrm>
          <a:prstGeom prst="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organizers.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179"/>
          <a:stretch/>
        </p:blipFill>
        <p:spPr>
          <a:xfrm>
            <a:off x="445021" y="207818"/>
            <a:ext cx="11558745" cy="5957455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2414065"/>
            <a:ext cx="537556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Fires and smoke signals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46909" y="2940538"/>
            <a:ext cx="3990110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Messengers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46909" y="3506709"/>
            <a:ext cx="3990110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Fires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46909" y="4072880"/>
            <a:ext cx="3990110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Bottles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46909" y="4639406"/>
            <a:ext cx="3990110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Pigeons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46909" y="5216057"/>
            <a:ext cx="3990110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Telegraph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02581" y="2414065"/>
            <a:ext cx="4558145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Wearable bracelet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802581" y="2940538"/>
            <a:ext cx="4558145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Smart newspaper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02581" y="3506709"/>
            <a:ext cx="4253348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Smart eye lenses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48400" y="4072880"/>
            <a:ext cx="522316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Auto voice translating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065819" y="4653261"/>
            <a:ext cx="3990110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Flying cars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539344" y="5235153"/>
            <a:ext cx="4821381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Household robots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ÙØªÙØ¬Ø© Ø¨Ø­Ø« Ø§ÙØµÙØ± Ø¹Ù âªin the future communications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92036" y="263236"/>
            <a:ext cx="7772399" cy="923330"/>
          </a:xfrm>
          <a:prstGeom prst="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Revise your reports.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9" y="2784"/>
            <a:ext cx="118317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Checklist: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1005435"/>
            <a:ext cx="753253" cy="93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5" y="2778918"/>
            <a:ext cx="753253" cy="939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4" y="5680902"/>
            <a:ext cx="753253" cy="9390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3359" y="1110780"/>
            <a:ext cx="108014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I include an Introduction that attracts the reader’s attention?</a:t>
            </a: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     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I make sure that each paragraph consists of a topic sentence and details that support the topic sentence? Did I end with a final thought stating my opinion?</a:t>
            </a: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4D9A"/>
                </a:solidFill>
                <a:latin typeface="Garamond" panose="02020404030301010803" pitchFamily="18" charset="0"/>
              </a:rPr>
              <a:t>      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Did I edit my writing?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93" y="208149"/>
            <a:ext cx="2236066" cy="7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2036" y="263236"/>
            <a:ext cx="7772399" cy="923330"/>
          </a:xfrm>
          <a:prstGeom prst="rect">
            <a:avLst/>
          </a:prstGeom>
          <a:solidFill>
            <a:srgbClr val="000000">
              <a:alpha val="83137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reports.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7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664035" y="0"/>
            <a:ext cx="55279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64035" cy="741218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10809" y="196489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Workbook</a:t>
            </a:r>
          </a:p>
          <a:p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 Page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25</a:t>
            </a:r>
            <a:endParaRPr lang="ar-KW" sz="4000" b="1" dirty="0">
              <a:ln w="190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88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7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550441"/>
            <a:ext cx="12192000" cy="5757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635"/>
            <a:ext cx="865909" cy="865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65" y="688155"/>
            <a:ext cx="1886817" cy="5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4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89563" y="187448"/>
            <a:ext cx="6012873" cy="830997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7635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ÙØªÙØ¬Ø© Ø¨Ø­Ø« Ø§ÙØµÙØ± Ø¹Ù âªcaptain avoid iceberg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1672" y="4974485"/>
            <a:ext cx="11748655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captain of the ship is so 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that he was able to avoid the iceberg.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524009" y="4974485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skillful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33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8" y="0"/>
            <a:ext cx="12342668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2918" y="0"/>
            <a:ext cx="4536504" cy="135154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Opener</a:t>
            </a:r>
            <a:endParaRPr lang="ar-KW" sz="8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94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ÙØªÙØ¬Ø© Ø¨Ø­Ø« Ø§ÙØµÙØ± Ø¹Ù âªpoor countries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218"/>
            <a:ext cx="12192001" cy="69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227" y="14771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4485206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People in some poor countries are unable to get 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to what they need.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69111" y="5204656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access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2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2502418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Only professional artists are able to  </a:t>
            </a:r>
          </a:p>
          <a:p>
            <a:pPr algn="l"/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pictures on metals.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3932" y="3221868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carve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4" descr="ÙØªÙØ¬Ø© Ø¨Ø­Ø« Ø§ÙØµÙØ± Ø¹Ù âªcarving picture in metals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70" y="4641273"/>
            <a:ext cx="3640609" cy="221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ÙØªÙØ¬Ø© Ø¨Ø­Ø« Ø§ÙØµÙØ± Ø¹Ù âªcarving picture in metalsâ¬â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2508"/>
            <a:ext cx="2701636" cy="26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ÙØªÙØ¬Ø© Ø¨Ø­Ø« Ø§ÙØµÙØ± Ø¹Ù âªcarving picture in metalsâ¬â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803" y="3768436"/>
            <a:ext cx="2962197" cy="30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6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ÙØªÙØ¬Ø© Ø¨Ø­Ø« Ø§ÙØµÙØ± Ø¹Ù âªweather is getting hotte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22" y="0"/>
            <a:ext cx="12214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2855778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weather is 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getting hotter these days.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66773" y="2855778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gradually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0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8" y="424809"/>
            <a:ext cx="11727543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Garamond" panose="02020404030301010803" pitchFamily="18" charset="0"/>
              </a:rPr>
              <a:t>gradually   various    skillful     carve    consequently   access</a:t>
            </a:r>
            <a:endParaRPr lang="ar-KW" sz="5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429" y="2855778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5.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Air consists of 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----------------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gases like Oxygen and Nitrogen.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15231" y="2855778"/>
            <a:ext cx="3111170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various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14" descr="ÙØªÙØ¬Ø© Ø¨Ø­Ø« Ø§ÙØµÙØ± Ø¹Ù âªgases in airâ¬â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473" y="3820093"/>
            <a:ext cx="5446156" cy="294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67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0"/>
            <a:ext cx="6487886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55716" y="4806095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Workbook</a:t>
            </a:r>
          </a:p>
          <a:p>
            <a:r>
              <a:rPr lang="en-US" sz="40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 Page </a:t>
            </a:r>
            <a:r>
              <a:rPr lang="en-US" sz="40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26</a:t>
            </a:r>
            <a:endParaRPr lang="ar-KW" sz="4000" b="1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0"/>
            <a:ext cx="5704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581890"/>
            <a:ext cx="12192000" cy="6276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78" y="305449"/>
            <a:ext cx="1655335" cy="5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455" y="1517485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90123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2750894"/>
            <a:ext cx="6068291" cy="41071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574" y="175119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It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to rain after we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to the station.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(start / get)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73365" y="286293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started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663875" y="286293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gotten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0895"/>
            <a:ext cx="5943600" cy="4162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1" y="2975192"/>
            <a:ext cx="623455" cy="623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5" y="2849162"/>
            <a:ext cx="720606" cy="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25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74" y="258246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By the time we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party, all the guests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(reach/ leave)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92419" y="372496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reached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03005" y="1044427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left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3" r="37879" b="13030"/>
          <a:stretch/>
        </p:blipFill>
        <p:spPr>
          <a:xfrm>
            <a:off x="-1" y="2801287"/>
            <a:ext cx="4779819" cy="4084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40" y="3598647"/>
            <a:ext cx="623455" cy="623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3" y="2101220"/>
            <a:ext cx="7093527" cy="4756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68" y="2298598"/>
            <a:ext cx="720606" cy="720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67" y="2165593"/>
            <a:ext cx="1216312" cy="134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74" y="175119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Why didn’t you go to bed after you 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supper?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(have)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7574" y="1051369"/>
            <a:ext cx="40455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had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6" y="2602148"/>
            <a:ext cx="6442364" cy="4255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148"/>
            <a:ext cx="5749636" cy="4255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7" y="2828571"/>
            <a:ext cx="623455" cy="623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2731420"/>
            <a:ext cx="720606" cy="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2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558"/>
            <a:ext cx="12192000" cy="7042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7"/>
          <a:stretch/>
        </p:blipFill>
        <p:spPr>
          <a:xfrm>
            <a:off x="3071664" y="1199927"/>
            <a:ext cx="6336704" cy="539742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71464" y="0"/>
            <a:ext cx="9937104" cy="119992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Solve this riddle!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14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865" y="272100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4.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Your letter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five minutes after 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he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(come / leave)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28655" y="382227"/>
            <a:ext cx="3367972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came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64228" y="1056220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left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5" y="3244563"/>
            <a:ext cx="6871854" cy="3613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562"/>
            <a:ext cx="5043055" cy="3613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1" y="3456877"/>
            <a:ext cx="623455" cy="623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47" y="3408301"/>
            <a:ext cx="720606" cy="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74" y="175119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5.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my aunt for the flowers she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me.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(thank / send)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62528" y="289369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thanked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6678" y="961300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sent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1696421"/>
            <a:ext cx="5444836" cy="5161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35" y="3920836"/>
            <a:ext cx="3053420" cy="2937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03" y="2009741"/>
            <a:ext cx="2475935" cy="2475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68" y="1952321"/>
            <a:ext cx="623455" cy="623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84" y="3556604"/>
            <a:ext cx="720606" cy="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74" y="175119"/>
            <a:ext cx="11887200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6.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Ali couldn’t 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…………………..………..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door because he </a:t>
            </a:r>
            <a:r>
              <a:rPr lang="en-US" sz="20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……………………….……….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his keys.</a:t>
            </a:r>
          </a:p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(open / lose)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52092" y="303224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open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52532" y="968228"/>
            <a:ext cx="3778827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had lost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54" y="3470825"/>
            <a:ext cx="3730801" cy="3387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11" y="2190511"/>
            <a:ext cx="4667489" cy="4667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04" y="3159097"/>
            <a:ext cx="623455" cy="623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55" y="2277847"/>
            <a:ext cx="720606" cy="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46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1717964"/>
            <a:ext cx="12192000" cy="2732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46" y="417943"/>
            <a:ext cx="3011631" cy="100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33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237" y="630794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39574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74" y="175119"/>
            <a:ext cx="11887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After I had woken up, I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……………………….……………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574" y="2173665"/>
            <a:ext cx="118872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After I had woken up, I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a shower and prayed.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89" y="3338945"/>
            <a:ext cx="4681312" cy="3519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43" y="3338945"/>
            <a:ext cx="4469841" cy="3519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25" y="3338945"/>
            <a:ext cx="915059" cy="915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62" y="3338945"/>
            <a:ext cx="1026725" cy="10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35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74" y="0"/>
            <a:ext cx="11887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had been in New York before six years before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……………………….……………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574" y="1988791"/>
            <a:ext cx="118872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had been in New York before six years before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 moved to London.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0130"/>
            <a:ext cx="5458691" cy="3147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3710130"/>
            <a:ext cx="5957455" cy="3147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2" y="4350588"/>
            <a:ext cx="1021358" cy="1021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049" y="4345221"/>
            <a:ext cx="1026725" cy="10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4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74" y="175119"/>
            <a:ext cx="118872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808080"/>
                </a:solidFill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By the time we arrived home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………….……………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656392"/>
            <a:ext cx="118872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By the time we arrived home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our mother had cooked lunch.</a:t>
            </a:r>
            <a:endParaRPr lang="en-US" sz="2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3226052"/>
            <a:ext cx="6012873" cy="3631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6052"/>
            <a:ext cx="5818909" cy="3631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4" y="3273316"/>
            <a:ext cx="1021358" cy="1021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73316"/>
            <a:ext cx="1026725" cy="10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054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77439" y="5039096"/>
            <a:ext cx="4536504" cy="148151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Closure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365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852459"/>
            <a:ext cx="12192000" cy="5153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07" y="852459"/>
            <a:ext cx="1820141" cy="606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19" y="5291692"/>
            <a:ext cx="1440439" cy="80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95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-1"/>
            <a:ext cx="5638800" cy="6886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35" y="0"/>
            <a:ext cx="6621866" cy="68952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15071" y="5186861"/>
            <a:ext cx="4131993" cy="1518738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Student’s Book</a:t>
            </a:r>
          </a:p>
          <a:p>
            <a:r>
              <a:rPr lang="en-US" b="1" dirty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Page 68</a:t>
            </a:r>
            <a:endParaRPr lang="ar-KW" b="1" dirty="0">
              <a:ln w="28575"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8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237" y="630794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40435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360218"/>
            <a:ext cx="12192000" cy="6005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0" y="1413164"/>
            <a:ext cx="1163783" cy="1108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7346"/>
            <a:ext cx="2341418" cy="1108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62" y="1967346"/>
            <a:ext cx="1163783" cy="8451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2909455"/>
            <a:ext cx="1440874" cy="1108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3" y="3321425"/>
            <a:ext cx="2064327" cy="1108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2" y="4322619"/>
            <a:ext cx="1766454" cy="1108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835238"/>
            <a:ext cx="3463636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00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63034" y="5334000"/>
            <a:ext cx="8568952" cy="7924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14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01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0654" y="4281054"/>
            <a:ext cx="66640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327298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3283528"/>
            <a:ext cx="3532910" cy="371301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0108" y="2846612"/>
            <a:ext cx="3574473" cy="8814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Group work</a:t>
            </a:r>
            <a:endParaRPr lang="ar-KW" b="1" dirty="0">
              <a:ln w="28575"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030395" y="609600"/>
            <a:ext cx="8161606" cy="61392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0108" y="0"/>
            <a:ext cx="5444837" cy="1204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b="1" dirty="0">
                <a:ln w="28575">
                  <a:solidFill>
                    <a:srgbClr val="000099"/>
                  </a:solidFill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Writing</a:t>
            </a:r>
            <a:endParaRPr lang="ar-KW" sz="7200" b="1" dirty="0">
              <a:ln w="28575"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9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9309" y="242455"/>
            <a:ext cx="10169236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Your school is </a:t>
            </a:r>
            <a:r>
              <a:rPr lang="en-US" sz="4800" b="1" dirty="0" err="1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organising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a writing competition entitled: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242455"/>
            <a:ext cx="956844" cy="9568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510" y="2056050"/>
            <a:ext cx="1123603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“The Development of Communication in the Future.”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52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235" y="169038"/>
            <a:ext cx="117209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Plan and write a report of two paragraphs to take part in this competition.</a:t>
            </a:r>
          </a:p>
          <a:p>
            <a:pPr algn="l"/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1. In the 1st paragraph, write what means of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communication from the past you would like to bring back and why (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messages in bottles, pigeons, smoke signals ..etc.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964" y="4180876"/>
            <a:ext cx="1330036" cy="2677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72" y="5072475"/>
            <a:ext cx="3175289" cy="178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95" y="1137020"/>
            <a:ext cx="1556905" cy="10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8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236" y="238311"/>
            <a:ext cx="1148541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Plan and write a report of two paragraphs to take part in this competition.</a:t>
            </a:r>
          </a:p>
          <a:p>
            <a:pPr algn="l"/>
            <a:endParaRPr lang="en-US" sz="44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2. In the 2nd paragraph, write about what you think communication will be like in the future.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27" y="4000500"/>
            <a:ext cx="28575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4000500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9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6" ma:contentTypeDescription="Create a new document." ma:contentTypeScope="" ma:versionID="c2478e495dd32a29d57673e8b66c0a80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139fe3e767cbbca2ea5ff339e74201c9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C9AFDD-C1B5-45FB-9384-76617532E2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CAB268-BF3C-4860-98AC-3DD57FD47A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EFEC47-05C3-44EF-8EF3-29531C45729C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b97b0aa8-1781-4c54-a774-0e389bbc798c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254ae3f-3131-48d8-b26b-ed44294e533b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552</Words>
  <Application>Microsoft Office PowerPoint</Application>
  <PresentationFormat>Widescreen</PresentationFormat>
  <Paragraphs>96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Adobe Gothic Std B</vt:lpstr>
      <vt:lpstr>Aharoni</vt:lpstr>
      <vt:lpstr>Arial</vt:lpstr>
      <vt:lpstr>Calibri</vt:lpstr>
      <vt:lpstr>Calibri Light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OmarRazan</cp:lastModifiedBy>
  <cp:revision>50</cp:revision>
  <dcterms:created xsi:type="dcterms:W3CDTF">2018-12-09T01:09:38Z</dcterms:created>
  <dcterms:modified xsi:type="dcterms:W3CDTF">2023-05-02T07:48:10Z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